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5" r:id="rId5"/>
    <p:sldId id="264" r:id="rId6"/>
    <p:sldId id="263" r:id="rId7"/>
    <p:sldId id="261" r:id="rId8"/>
    <p:sldId id="262" r:id="rId9"/>
    <p:sldId id="259" r:id="rId10"/>
    <p:sldId id="260" r:id="rId11"/>
    <p:sldId id="267" r:id="rId12"/>
    <p:sldId id="25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9E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012EC-9082-2F14-2ECF-2C72A561E7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5E67FC47-A23C-C9E7-C2EA-727BDEDB87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4B910073-ADEA-6113-2B8B-B4E84498E7C1}"/>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2CA6342E-7BCA-A104-182D-078D51C3D17F}"/>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435C15A5-1ACB-072C-A703-8FBFDA65F645}"/>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470841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BF124-FA32-FF6E-780C-3BFEC3ED2BB3}"/>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176B22D6-4A51-E518-9CA4-4947F4E0A5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FF2453F6-3129-1E9B-4A78-267AA2E859B0}"/>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91729064-0D61-99AE-8E2D-8FEED9750B6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4357FBA2-8907-B6F5-F905-AFB394083EF1}"/>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83933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BCD52-C92D-6633-F9FF-DACE9E5EF5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EFA761C2-3940-EAAD-3AB1-018FD607D2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D2F3A14E-7112-9779-648C-79843FFEF34E}"/>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06F35643-498B-C76F-080A-8C743725F0AC}"/>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A744F6B1-3B20-5687-EB57-84C2089E7DF1}"/>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970384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4CD20-71CF-3BA4-5819-D9D7B74BBD9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01F7093A-94A7-0AA3-F332-F7060AB097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B88E2F5-9999-A8C6-C8B3-21D257D3A310}"/>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6F19E9A1-6E35-2E20-AF21-B26893233FFB}"/>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92BEB4B-B72E-042B-2C85-3583B2E44139}"/>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2774232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9B97A-D6EC-C2A6-F4A8-D3A3A55D9D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B8BE281C-78F1-638F-9F84-DAEC1DB05E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28056FC-DB22-D296-6921-D19605DD2D0C}"/>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37165A40-584B-6F5D-3C1C-DDA6DBA54509}"/>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17E004D-0081-5C6A-6605-61A0A06548A8}"/>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4036576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7FE40-1C1D-B61C-3804-393A41E640DE}"/>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2E754A3A-ED72-FE67-3ACF-42C68283EF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3AD37CB-3E44-8288-3D33-0A2C27CA17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2134EE1F-7B4E-BC6D-1B46-52090916B081}"/>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6" name="Footer Placeholder 5">
            <a:extLst>
              <a:ext uri="{FF2B5EF4-FFF2-40B4-BE49-F238E27FC236}">
                <a16:creationId xmlns:a16="http://schemas.microsoft.com/office/drawing/2014/main" id="{865D56ED-A286-940C-E13F-A42628DE239C}"/>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D110B7E4-550C-3570-50FF-580ED18EF456}"/>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3533466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B5383-062F-20EC-EC53-D2EC06E7CA6F}"/>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345D7124-DF89-6C05-AFB8-10707D493F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9AFE5-6414-701C-C729-D2425B44E0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9E4181B7-B0B9-F621-6B3C-D6C08A598C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36D7BB-0100-55B1-0B7A-C4F45231DB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2DBD912A-0DF1-41C7-A51C-102711F3DDDB}"/>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8" name="Footer Placeholder 7">
            <a:extLst>
              <a:ext uri="{FF2B5EF4-FFF2-40B4-BE49-F238E27FC236}">
                <a16:creationId xmlns:a16="http://schemas.microsoft.com/office/drawing/2014/main" id="{D22210FC-E134-3A7C-1CA8-6BD05E0FAF69}"/>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36345EDC-B498-AE95-3303-E708331DB9CA}"/>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2976773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D0129-1783-AF25-51BB-A03DA2579BC2}"/>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4D4C98B6-1DE5-5A1F-C5C5-C77B88714589}"/>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4" name="Footer Placeholder 3">
            <a:extLst>
              <a:ext uri="{FF2B5EF4-FFF2-40B4-BE49-F238E27FC236}">
                <a16:creationId xmlns:a16="http://schemas.microsoft.com/office/drawing/2014/main" id="{433618D3-30A2-1426-62CB-33205ACF407C}"/>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0A92948C-64FC-4F31-B094-3EC5128B99A4}"/>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3363715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A717C1-454C-36AE-3099-7056177F97DD}"/>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3" name="Footer Placeholder 2">
            <a:extLst>
              <a:ext uri="{FF2B5EF4-FFF2-40B4-BE49-F238E27FC236}">
                <a16:creationId xmlns:a16="http://schemas.microsoft.com/office/drawing/2014/main" id="{F37B4625-6B8C-8A03-6C49-09BDCEF7A7C0}"/>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CDB8A9B2-82CD-4615-DED7-2EFEDFFDB2F3}"/>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190718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DC961-6492-362F-C249-2D9213748D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7D28788F-F702-5D1D-849A-BD950876E0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7DEC5207-62EB-2BB7-1C89-A8EBD91EA1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4E30DC-F3A6-3B1F-C398-7F4448270191}"/>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6" name="Footer Placeholder 5">
            <a:extLst>
              <a:ext uri="{FF2B5EF4-FFF2-40B4-BE49-F238E27FC236}">
                <a16:creationId xmlns:a16="http://schemas.microsoft.com/office/drawing/2014/main" id="{56778624-58EF-06B3-BD7C-3E4DD5A3A80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9B8B2CC-701D-3A35-FEBF-5357E7A3E826}"/>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154519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E3050-BC85-FD03-FE55-6154821119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E7C96D79-BF1F-6D45-CC97-A4E6D53506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A6E347C6-B759-77D1-8386-51FA45B49B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C56665-1AAB-42D0-1319-C696DC361A63}"/>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6" name="Footer Placeholder 5">
            <a:extLst>
              <a:ext uri="{FF2B5EF4-FFF2-40B4-BE49-F238E27FC236}">
                <a16:creationId xmlns:a16="http://schemas.microsoft.com/office/drawing/2014/main" id="{E35795F2-573B-F9B2-3C1C-22E2C6114F7A}"/>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5CA756FC-A277-5F3D-48FB-A8774A4F3F5D}"/>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1133728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E85CFD-2B3B-80DE-6882-B70ADC322C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F719B07-50F0-E7B4-ECD4-E1998C3630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B8D76DE-81F7-0A12-70E5-8B6ED5B7A4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D36AE1B3-B14D-7B0F-218F-6CBB347C5A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EC676768-14F9-1A72-479A-A109A0E697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59E91A-A706-4780-828C-CAE1770725D1}" type="slidenum">
              <a:rPr lang="en-SG" smtClean="0"/>
              <a:t>‹#›</a:t>
            </a:fld>
            <a:endParaRPr lang="en-SG"/>
          </a:p>
        </p:txBody>
      </p:sp>
    </p:spTree>
    <p:extLst>
      <p:ext uri="{BB962C8B-B14F-4D97-AF65-F5344CB8AC3E}">
        <p14:creationId xmlns:p14="http://schemas.microsoft.com/office/powerpoint/2010/main" val="3612976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bigaela@humanresourcesonline.net" TargetMode="External"/><Relationship Id="rId2" Type="http://schemas.openxmlformats.org/officeDocument/2006/relationships/hyperlink" Target="https://awards.humanresourcesonline.net/hr-excellence-awards-th/entry-guidelines/" TargetMode="External"/><Relationship Id="rId1" Type="http://schemas.openxmlformats.org/officeDocument/2006/relationships/slideLayout" Target="../slideLayouts/slideLayout2.xml"/><Relationship Id="rId4" Type="http://schemas.openxmlformats.org/officeDocument/2006/relationships/hyperlink" Target="mailto:sandrar@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07E474-56CE-710B-1946-35B4E664C307}"/>
              </a:ext>
            </a:extLst>
          </p:cNvPr>
          <p:cNvSpPr txBox="1"/>
          <p:nvPr/>
        </p:nvSpPr>
        <p:spPr>
          <a:xfrm>
            <a:off x="230909" y="5091339"/>
            <a:ext cx="12192000" cy="338554"/>
          </a:xfrm>
          <a:prstGeom prst="rect">
            <a:avLst/>
          </a:prstGeom>
          <a:noFill/>
        </p:spPr>
        <p:txBody>
          <a:bodyPr wrap="square">
            <a:spAutoFit/>
          </a:bodyPr>
          <a:lstStyle/>
          <a:p>
            <a:pPr algn="ctr"/>
            <a:r>
              <a:rPr lang="en-US" sz="1600" dirty="0">
                <a:solidFill>
                  <a:schemeClr val="bg1"/>
                </a:solidFill>
                <a:latin typeface="Arial" panose="020B0604020202020204" pitchFamily="34" charset="0"/>
                <a:ea typeface="DIN 2014 Bold" pitchFamily="34" charset="0"/>
                <a:cs typeface="Arial" panose="020B0604020202020204" pitchFamily="34" charset="0"/>
              </a:rPr>
              <a:t>ENTRY FORM </a:t>
            </a:r>
            <a:r>
              <a:rPr lang="en-SG" sz="1600" dirty="0">
                <a:solidFill>
                  <a:schemeClr val="bg1"/>
                </a:solidFill>
                <a:latin typeface="Arial" panose="020B0604020202020204" pitchFamily="34" charset="0"/>
                <a:ea typeface="DIN 2014 Bold" pitchFamily="34" charset="0"/>
                <a:cs typeface="Arial" panose="020B0604020202020204" pitchFamily="34" charset="0"/>
              </a:rPr>
              <a:t>| </a:t>
            </a:r>
            <a:r>
              <a:rPr lang="en-US" sz="1600" b="1" dirty="0">
                <a:solidFill>
                  <a:schemeClr val="bg1"/>
                </a:solidFill>
                <a:latin typeface="Arial" panose="020B0604020202020204" pitchFamily="34" charset="0"/>
                <a:ea typeface="DIN 2014 Bold" pitchFamily="34" charset="0"/>
                <a:cs typeface="Arial" panose="020B0604020202020204" pitchFamily="34" charset="0"/>
              </a:rPr>
              <a:t>TALENT CATEGORIES</a:t>
            </a:r>
            <a:endParaRPr lang="en-GB"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0743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4: Future Initiatives (25%) </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his/her success.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Has your nominee’s performance affected the way your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 approaches HR policy changes?</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other support areas your nominee could benefit from in the future?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room for areas of improvement?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has your nominee’s performance taught your team about what else is achievable?</a:t>
            </a:r>
          </a:p>
          <a:p>
            <a:pPr lvl="0"/>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0607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1657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6"/>
            <a:ext cx="11823576" cy="467404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Arial" panose="020B0604020202020204" pitchFamily="34" charset="0"/>
              <a:cs typeface="Arial" panose="020B0604020202020204" pitchFamily="34" charset="0"/>
            </a:endParaRPr>
          </a:p>
          <a:p>
            <a:endParaRPr lang="en-US" b="1" kern="1200" dirty="0">
              <a:solidFill>
                <a:schemeClr val="tx1"/>
              </a:solidFill>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endParaRPr lang="en-US" b="1" kern="1200" dirty="0">
              <a:solidFill>
                <a:schemeClr val="tx1"/>
              </a:solidFill>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Arial" panose="020B0604020202020204" pitchFamily="34" charset="0"/>
              </a:rPr>
              <a:t> </a:t>
            </a:r>
            <a:endParaRPr lang="en-SG"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6902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AD9B6BB-4E54-ACE2-E7CD-5343B15198A7}"/>
              </a:ext>
            </a:extLst>
          </p:cNvPr>
          <p:cNvSpPr txBox="1"/>
          <p:nvPr/>
        </p:nvSpPr>
        <p:spPr>
          <a:xfrm>
            <a:off x="806019" y="1341252"/>
            <a:ext cx="10579962" cy="1292662"/>
          </a:xfrm>
          <a:prstGeom prst="rect">
            <a:avLst/>
          </a:prstGeom>
          <a:noFill/>
        </p:spPr>
        <p:txBody>
          <a:bodyPr wrap="square">
            <a:spAutoFit/>
          </a:bodyPr>
          <a:lstStyle/>
          <a:p>
            <a:pPr algn="ctr"/>
            <a:r>
              <a:rPr lang="en-US" sz="3000" b="1" dirty="0">
                <a:solidFill>
                  <a:srgbClr val="ED9E34"/>
                </a:solidFill>
                <a:latin typeface="Arial" panose="020B0604020202020204" pitchFamily="34" charset="0"/>
                <a:cs typeface="Arial" panose="020B0604020202020204" pitchFamily="34" charset="0"/>
              </a:rPr>
              <a:t>AWARD ENTRY FORM</a:t>
            </a:r>
          </a:p>
          <a:p>
            <a:pPr algn="ctr"/>
            <a:r>
              <a:rPr lang="en-US" sz="1200"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organiser once the entry form has been submitted.</a:t>
            </a:r>
          </a:p>
          <a:p>
            <a:pPr algn="ctr"/>
            <a:endParaRPr lang="en-US" sz="1200" dirty="0">
              <a:latin typeface="Arial" panose="020B0604020202020204" pitchFamily="34" charset="0"/>
              <a:cs typeface="Arial" panose="020B0604020202020204" pitchFamily="34" charset="0"/>
            </a:endParaRPr>
          </a:p>
          <a:p>
            <a:pPr algn="ctr"/>
            <a:r>
              <a:rPr lang="en-US" sz="1200" i="1" dirty="0">
                <a:latin typeface="Arial" panose="020B0604020202020204" pitchFamily="34" charset="0"/>
                <a:cs typeface="Arial" panose="020B0604020202020204" pitchFamily="34" charset="0"/>
              </a:rPr>
              <a:t>This entry form is for Talent Categories (Cat 41-43) only</a:t>
            </a:r>
          </a:p>
        </p:txBody>
      </p:sp>
      <p:graphicFrame>
        <p:nvGraphicFramePr>
          <p:cNvPr id="2" name="Table 1">
            <a:extLst>
              <a:ext uri="{FF2B5EF4-FFF2-40B4-BE49-F238E27FC236}">
                <a16:creationId xmlns:a16="http://schemas.microsoft.com/office/drawing/2014/main" id="{2D44CEAA-5AA5-3A44-9BC4-CABBE2A9D609}"/>
              </a:ext>
            </a:extLst>
          </p:cNvPr>
          <p:cNvGraphicFramePr>
            <a:graphicFrameLocks noGrp="1"/>
          </p:cNvGraphicFramePr>
          <p:nvPr>
            <p:extLst>
              <p:ext uri="{D42A27DB-BD31-4B8C-83A1-F6EECF244321}">
                <p14:modId xmlns:p14="http://schemas.microsoft.com/office/powerpoint/2010/main" val="2507912237"/>
              </p:ext>
            </p:extLst>
          </p:nvPr>
        </p:nvGraphicFramePr>
        <p:xfrm>
          <a:off x="431800" y="2609295"/>
          <a:ext cx="11328400" cy="3648354"/>
        </p:xfrm>
        <a:graphic>
          <a:graphicData uri="http://schemas.openxmlformats.org/drawingml/2006/table">
            <a:tbl>
              <a:tblPr firstRow="1" bandRow="1">
                <a:tableStyleId>{5C22544A-7EE6-4342-B048-85BDC9FD1C3A}</a:tableStyleId>
              </a:tblPr>
              <a:tblGrid>
                <a:gridCol w="3225743">
                  <a:extLst>
                    <a:ext uri="{9D8B030D-6E8A-4147-A177-3AD203B41FA5}">
                      <a16:colId xmlns:a16="http://schemas.microsoft.com/office/drawing/2014/main" val="483503214"/>
                    </a:ext>
                  </a:extLst>
                </a:gridCol>
                <a:gridCol w="8102657">
                  <a:extLst>
                    <a:ext uri="{9D8B030D-6E8A-4147-A177-3AD203B41FA5}">
                      <a16:colId xmlns:a16="http://schemas.microsoft.com/office/drawing/2014/main" val="2749108701"/>
                    </a:ext>
                  </a:extLst>
                </a:gridCol>
              </a:tblGrid>
              <a:tr h="627926">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7246031"/>
                  </a:ext>
                </a:extLst>
              </a:tr>
              <a:tr h="1142361">
                <a:tc>
                  <a:txBody>
                    <a:bodyPr/>
                    <a:lstStyle/>
                    <a:p>
                      <a:pPr marL="0" marR="0" lvl="0" indent="0" algn="l" defTabSz="914400" rtl="0" eaLnBrk="1" fontAlgn="auto" latinLnBrk="0" hangingPunct="1">
                        <a:lnSpc>
                          <a:spcPct val="115000"/>
                        </a:lnSpc>
                        <a:spcBef>
                          <a:spcPts val="1200"/>
                        </a:spcBef>
                        <a:spcAft>
                          <a:spcPts val="1000"/>
                        </a:spcAft>
                        <a:buClrTx/>
                        <a:buSzTx/>
                        <a:buFontTx/>
                        <a:buNone/>
                        <a:tabLst/>
                        <a:defRPr/>
                      </a:pPr>
                      <a:r>
                        <a:rPr lang="en-US"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Candidate’s Company Name* </a:t>
                      </a:r>
                      <a:br>
                        <a:rPr lang="en-US"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8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0566243"/>
                  </a:ext>
                </a:extLst>
              </a:tr>
              <a:tr h="1122075">
                <a:tc>
                  <a:txBody>
                    <a:bodyPr/>
                    <a:lstStyle/>
                    <a:p>
                      <a:pPr>
                        <a:lnSpc>
                          <a:spcPct val="115000"/>
                        </a:lnSpc>
                        <a:spcBef>
                          <a:spcPts val="1200"/>
                        </a:spcBef>
                        <a:spcAft>
                          <a:spcPts val="1000"/>
                        </a:spcAft>
                      </a:pPr>
                      <a:r>
                        <a:rPr lang="en-SG"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Name of Candidate</a:t>
                      </a:r>
                      <a:br>
                        <a:rPr lang="en-SG" sz="14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br>
                      <a:r>
                        <a:rPr lang="en-US"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0489494"/>
                  </a:ext>
                </a:extLst>
              </a:tr>
              <a:tr h="468306">
                <a:tc>
                  <a:txBody>
                    <a:bodyPr/>
                    <a:lstStyle/>
                    <a:p>
                      <a:pPr>
                        <a:lnSpc>
                          <a:spcPct val="115000"/>
                        </a:lnSpc>
                        <a:spcAft>
                          <a:spcPts val="1000"/>
                        </a:spcAft>
                      </a:pPr>
                      <a:r>
                        <a:rPr lang="en-AU" sz="1400" b="1">
                          <a:solidFill>
                            <a:srgbClr val="000000"/>
                          </a:solidFill>
                          <a:effectLst/>
                          <a:latin typeface="Arial" panose="020B0604020202020204" pitchFamily="34" charset="0"/>
                          <a:ea typeface="Calibri" panose="020F0502020204030204" pitchFamily="34" charset="0"/>
                          <a:cs typeface="Arial" panose="020B0604020202020204" pitchFamily="34" charset="0"/>
                        </a:rPr>
                        <a:t>Designation</a:t>
                      </a:r>
                      <a:endParaRPr lang="en-SG"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7820850"/>
                  </a:ext>
                </a:extLst>
              </a:tr>
              <a:tr h="287686">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Philippines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3901066"/>
                  </a:ext>
                </a:extLst>
              </a:tr>
            </a:tbl>
          </a:graphicData>
        </a:graphic>
      </p:graphicFrame>
    </p:spTree>
    <p:extLst>
      <p:ext uri="{BB962C8B-B14F-4D97-AF65-F5344CB8AC3E}">
        <p14:creationId xmlns:p14="http://schemas.microsoft.com/office/powerpoint/2010/main" val="102415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2608" y="1515190"/>
            <a:ext cx="11233865" cy="2893100"/>
          </a:xfrm>
          <a:prstGeom prst="rect">
            <a:avLst/>
          </a:prstGeom>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endParaRPr lang="en-US" sz="1400"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HR Excellence Awards Thailand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a:t>
            </a:r>
            <a:r>
              <a:rPr lang="en-US" sz="1400" dirty="0">
                <a:solidFill>
                  <a:schemeClr val="bg1"/>
                </a:solidFill>
                <a:highlight>
                  <a:srgbClr val="FF0000"/>
                </a:highlight>
                <a:latin typeface="Arial" panose="020B0604020202020204" pitchFamily="34" charset="0"/>
                <a:cs typeface="Arial" panose="020B0604020202020204" pitchFamily="34" charset="0"/>
              </a:rPr>
              <a:t>highlighted in red.</a:t>
            </a:r>
          </a:p>
          <a:p>
            <a:pPr marL="342900" indent="-342900">
              <a:buFont typeface="+mj-lt"/>
              <a:buAutoNum type="arabicPeriod"/>
            </a:pPr>
            <a:r>
              <a:rPr lang="en-GB" sz="14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award entry form document along with the supporting documents and images, if any, </a:t>
            </a:r>
            <a:r>
              <a:rPr lang="en-US" sz="1400" dirty="0">
                <a:highlight>
                  <a:srgbClr val="FFFF00"/>
                </a:highlight>
                <a:latin typeface="Arial" panose="020B0604020202020204" pitchFamily="34" charset="0"/>
                <a:cs typeface="Arial" panose="020B0604020202020204" pitchFamily="34" charset="0"/>
                <a:hlinkClick r:id="rId2"/>
              </a:rPr>
              <a:t>here</a:t>
            </a:r>
            <a:r>
              <a:rPr lang="en-US" sz="1400" dirty="0">
                <a:highlight>
                  <a:srgbClr val="FFFF00"/>
                </a:highlight>
                <a:latin typeface="Arial" panose="020B0604020202020204" pitchFamily="34" charset="0"/>
                <a:cs typeface="Arial" panose="020B0604020202020204" pitchFamily="34" charset="0"/>
              </a:rPr>
              <a:t>.</a:t>
            </a:r>
          </a:p>
        </p:txBody>
      </p:sp>
      <p:sp>
        <p:nvSpPr>
          <p:cNvPr id="3" name="Rectangle 2"/>
          <p:cNvSpPr/>
          <p:nvPr/>
        </p:nvSpPr>
        <p:spPr>
          <a:xfrm>
            <a:off x="292608" y="4536306"/>
            <a:ext cx="4011537" cy="1600438"/>
          </a:xfrm>
          <a:prstGeom prst="rect">
            <a:avLst/>
          </a:prstGeom>
        </p:spPr>
        <p:txBody>
          <a:bodyPr wrap="square">
            <a:spAutoFit/>
          </a:bodyPr>
          <a:lstStyle/>
          <a:p>
            <a:r>
              <a:rPr lang="en-SG" sz="1400" b="1" u="sng" dirty="0">
                <a:solidFill>
                  <a:srgbClr val="ED9E34"/>
                </a:solidFill>
                <a:latin typeface="Arial" panose="020B0604020202020204" pitchFamily="34" charset="0"/>
                <a:cs typeface="Arial" panose="020B0604020202020204" pitchFamily="34" charset="0"/>
              </a:rPr>
              <a:t>CONTACT US</a:t>
            </a:r>
          </a:p>
          <a:p>
            <a:endParaRPr lang="en-SG" sz="1400" b="1" u="sng" dirty="0">
              <a:solidFill>
                <a:schemeClr val="accent2"/>
              </a:solidFill>
              <a:latin typeface="Arial" panose="020B0604020202020204" pitchFamily="34" charset="0"/>
              <a:cs typeface="Arial" panose="020B0604020202020204" pitchFamily="34" charset="0"/>
            </a:endParaRPr>
          </a:p>
          <a:p>
            <a:r>
              <a:rPr lang="en-SG" sz="1400" b="1" dirty="0">
                <a:latin typeface="Arial" panose="020B0604020202020204" pitchFamily="34" charset="0"/>
                <a:cs typeface="Arial" panose="020B0604020202020204" pitchFamily="34" charset="0"/>
              </a:rPr>
              <a:t>Abigael Ayerdi </a:t>
            </a:r>
          </a:p>
          <a:p>
            <a:r>
              <a:rPr lang="en-SG" sz="1400" i="1" dirty="0">
                <a:latin typeface="Arial" panose="020B0604020202020204" pitchFamily="34" charset="0"/>
                <a:cs typeface="Arial" panose="020B0604020202020204" pitchFamily="34" charset="0"/>
              </a:rPr>
              <a:t>Regional Project Manager</a:t>
            </a:r>
          </a:p>
          <a:p>
            <a:r>
              <a:rPr lang="en-SG" sz="1400" b="1" dirty="0">
                <a:latin typeface="Arial" panose="020B0604020202020204" pitchFamily="34" charset="0"/>
                <a:cs typeface="Arial" panose="020B0604020202020204" pitchFamily="34" charset="0"/>
              </a:rPr>
              <a:t>Tel: </a:t>
            </a:r>
            <a:r>
              <a:rPr lang="en-SG" sz="1400" dirty="0">
                <a:latin typeface="Arial" panose="020B0604020202020204" pitchFamily="34" charset="0"/>
                <a:cs typeface="Arial" panose="020B0604020202020204" pitchFamily="34" charset="0"/>
              </a:rPr>
              <a:t>+65 6692 9031 (Ext 814)</a:t>
            </a:r>
          </a:p>
          <a:p>
            <a:r>
              <a:rPr lang="en-SG" sz="1400" b="1" dirty="0">
                <a:latin typeface="Arial" panose="020B0604020202020204" pitchFamily="34" charset="0"/>
                <a:cs typeface="Arial" panose="020B0604020202020204" pitchFamily="34" charset="0"/>
              </a:rPr>
              <a:t>Mobile: </a:t>
            </a:r>
            <a:r>
              <a:rPr lang="en-SG" sz="1400" dirty="0">
                <a:latin typeface="Arial" panose="020B0604020202020204" pitchFamily="34" charset="0"/>
                <a:cs typeface="Arial" panose="020B0604020202020204" pitchFamily="34" charset="0"/>
              </a:rPr>
              <a:t>+63 961 4187 758</a:t>
            </a:r>
          </a:p>
          <a:p>
            <a:r>
              <a:rPr lang="en-SG" sz="1400" b="1" dirty="0">
                <a:latin typeface="Arial" panose="020B0604020202020204" pitchFamily="34" charset="0"/>
                <a:cs typeface="Arial" panose="020B0604020202020204" pitchFamily="34" charset="0"/>
              </a:rPr>
              <a:t>Email: </a:t>
            </a:r>
            <a:r>
              <a:rPr lang="en-SG" sz="1400" dirty="0">
                <a:latin typeface="Arial" panose="020B0604020202020204" pitchFamily="34" charset="0"/>
                <a:cs typeface="Arial" panose="020B0604020202020204" pitchFamily="34" charset="0"/>
                <a:hlinkClick r:id="rId3"/>
              </a:rPr>
              <a:t>abigaela@humanresourcesonline.net</a:t>
            </a:r>
            <a:endParaRPr lang="en-SG" sz="1400" dirty="0">
              <a:latin typeface="Arial" panose="020B0604020202020204" pitchFamily="34" charset="0"/>
              <a:cs typeface="Arial" panose="020B0604020202020204" pitchFamily="34" charset="0"/>
            </a:endParaRPr>
          </a:p>
        </p:txBody>
      </p:sp>
      <p:sp>
        <p:nvSpPr>
          <p:cNvPr id="4" name="Rectangle 3"/>
          <p:cNvSpPr/>
          <p:nvPr/>
        </p:nvSpPr>
        <p:spPr>
          <a:xfrm>
            <a:off x="4238207" y="4967193"/>
            <a:ext cx="4376928" cy="1169551"/>
          </a:xfrm>
          <a:prstGeom prst="rect">
            <a:avLst/>
          </a:prstGeom>
        </p:spPr>
        <p:txBody>
          <a:bodyPr wrap="square">
            <a:spAutoFit/>
          </a:bodyPr>
          <a:lstStyle/>
          <a:p>
            <a:r>
              <a:rPr lang="en-SG" sz="1400" b="1" dirty="0">
                <a:latin typeface="Arial" panose="020B0604020202020204" pitchFamily="34" charset="0"/>
                <a:cs typeface="Arial" panose="020B0604020202020204" pitchFamily="34" charset="0"/>
              </a:rPr>
              <a:t>Sandra Rones</a:t>
            </a:r>
            <a:endParaRPr lang="en-SG" sz="1400" dirty="0">
              <a:latin typeface="Arial" panose="020B0604020202020204" pitchFamily="34" charset="0"/>
              <a:cs typeface="Arial" panose="020B0604020202020204" pitchFamily="34" charset="0"/>
            </a:endParaRPr>
          </a:p>
          <a:p>
            <a:r>
              <a:rPr lang="en-SG" sz="1400" i="1" dirty="0">
                <a:latin typeface="Arial" panose="020B0604020202020204" pitchFamily="34" charset="0"/>
                <a:cs typeface="Arial" panose="020B0604020202020204" pitchFamily="34" charset="0"/>
              </a:rPr>
              <a:t>Regional Project Manager</a:t>
            </a:r>
          </a:p>
          <a:p>
            <a:r>
              <a:rPr lang="en-SG" sz="1400" b="1" dirty="0">
                <a:latin typeface="Arial" panose="020B0604020202020204" pitchFamily="34" charset="0"/>
                <a:cs typeface="Arial" panose="020B0604020202020204" pitchFamily="34" charset="0"/>
              </a:rPr>
              <a:t>Tel: </a:t>
            </a:r>
            <a:r>
              <a:rPr lang="en-SG" sz="1400" dirty="0">
                <a:latin typeface="Arial" panose="020B0604020202020204" pitchFamily="34" charset="0"/>
                <a:cs typeface="Arial" panose="020B0604020202020204" pitchFamily="34" charset="0"/>
              </a:rPr>
              <a:t>+65 6692 9031 (Ext 819)</a:t>
            </a:r>
          </a:p>
          <a:p>
            <a:pPr lvl="0"/>
            <a:r>
              <a:rPr lang="en-SG" sz="1400" b="1" dirty="0">
                <a:latin typeface="Arial" panose="020B0604020202020204" pitchFamily="34" charset="0"/>
                <a:cs typeface="Arial" panose="020B0604020202020204" pitchFamily="34" charset="0"/>
              </a:rPr>
              <a:t>Mobile: </a:t>
            </a:r>
            <a:r>
              <a:rPr lang="en-SG" sz="1400" dirty="0">
                <a:latin typeface="Arial" panose="020B0604020202020204" pitchFamily="34" charset="0"/>
                <a:cs typeface="Arial" panose="020B0604020202020204" pitchFamily="34" charset="0"/>
              </a:rPr>
              <a:t>+</a:t>
            </a:r>
            <a:r>
              <a:rPr lang="en-US" sz="1400" dirty="0">
                <a:latin typeface="Arial" panose="020B0604020202020204" pitchFamily="34" charset="0"/>
                <a:ea typeface="Helvetica Neue" panose="02000503000000020004" pitchFamily="2" charset="0"/>
                <a:cs typeface="Arial" panose="020B0604020202020204" pitchFamily="34" charset="0"/>
              </a:rPr>
              <a:t> 63 932 2917 178 </a:t>
            </a:r>
          </a:p>
          <a:p>
            <a:r>
              <a:rPr lang="en-SG" sz="1400" b="1" dirty="0">
                <a:latin typeface="Arial" panose="020B0604020202020204" pitchFamily="34" charset="0"/>
                <a:cs typeface="Arial" panose="020B0604020202020204" pitchFamily="34" charset="0"/>
              </a:rPr>
              <a:t>Email: </a:t>
            </a:r>
            <a:r>
              <a:rPr lang="en-SG" sz="1400" dirty="0">
                <a:latin typeface="Arial" panose="020B0604020202020204" pitchFamily="34" charset="0"/>
                <a:cs typeface="Arial" panose="020B0604020202020204" pitchFamily="34" charset="0"/>
                <a:hlinkClick r:id="rId4"/>
              </a:rPr>
              <a:t>sandrar@humanresourcesonline.net </a:t>
            </a:r>
            <a:endParaRPr lang="en-SG"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7275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1: Vision &amp; Goals (25%) </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Please provide an overview of what the nominee for the respective </a:t>
            </a:r>
            <a:r>
              <a:rPr lang="en-AU" sz="1000" dirty="0">
                <a:latin typeface="Arial" panose="020B0604020202020204" pitchFamily="34" charset="0"/>
                <a:ea typeface="Calibri" panose="020F0502020204030204" pitchFamily="34" charset="0"/>
                <a:cs typeface="Times New Roman" panose="02020603050405020304" pitchFamily="18" charset="0"/>
              </a:rPr>
              <a:t>individual</a:t>
            </a:r>
            <a:r>
              <a:rPr lang="en-AU" sz="1000" dirty="0">
                <a:effectLst/>
                <a:latin typeface="Arial" panose="020B0604020202020204" pitchFamily="34" charset="0"/>
                <a:ea typeface="Calibri" panose="020F0502020204030204" pitchFamily="34" charset="0"/>
                <a:cs typeface="Times New Roman" panose="02020603050405020304" pitchFamily="18" charset="0"/>
              </a:rPr>
              <a:t> category set out to do over the past 12 months.</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is the background of your nominee? His / her vision for HR in the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did your nominee set out to achieve 12 months ago?</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Detail attributes this individual possesses that benefit the business.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List your nominee’s innovative approach to people management, taking into account challenges to your industry sector and the business model in which you operate</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would colleagues describe this individual? What are some personal attributes?</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innovative and / or new changes implemented and / or challenged by the nominee?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is the expected business ROI from the changes incorporated?</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a:t>
            </a:r>
          </a:p>
          <a:p>
            <a:pPr lvl="0"/>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3772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551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2: Implementation (25%) </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respective category worked towards achieving his/her objectives over the past 12 months. You can choose to highlight one particular programme and/or initiative or multiple projects.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initiatives /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programmes</a:t>
            </a:r>
            <a:r>
              <a:rPr lang="en-US" sz="1000" dirty="0">
                <a:effectLst/>
                <a:latin typeface="Arial" panose="020B0604020202020204" pitchFamily="34" charset="0"/>
                <a:ea typeface="Calibri" panose="020F0502020204030204" pitchFamily="34" charset="0"/>
                <a:cs typeface="Times New Roman" panose="02020603050405020304" pitchFamily="18" charset="0"/>
              </a:rPr>
              <a:t> led by this individual from his/her managerial leadership?</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your nominee decide on the particular strategy s / he followed?</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business problem(s) is your nominee trying to address?</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challenges did your nominee encounter and how did s / he solve them?</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Please explain in greater detail a situation in which this individual stepped up.</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is this nominee’s implementation different or unique?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the individual get the buy-in from the respective stakeholders? </a:t>
            </a:r>
          </a:p>
          <a:p>
            <a:pPr marL="228600"/>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2783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4402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3: Impact (25%) </a:t>
            </a:r>
            <a:endParaRPr lang="en-AU" sz="12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respective category has achieved over the past 12 months.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HR metrics did your nominee achieve?</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your nominee contribute to your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organisation’s</a:t>
            </a:r>
            <a:r>
              <a:rPr lang="en-US" sz="1000" dirty="0">
                <a:effectLst/>
                <a:latin typeface="Arial" panose="020B0604020202020204" pitchFamily="34" charset="0"/>
                <a:ea typeface="Calibri" panose="020F0502020204030204" pitchFamily="34" charset="0"/>
                <a:cs typeface="Times New Roman" panose="02020603050405020304" pitchFamily="18" charset="0"/>
              </a:rPr>
              <a:t> commercial/business goals?</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was the feedback from stakeholders (employees, line management, top management) post implementation?</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Please list the primary and secondary impact.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Evidence of success: How has the idea / strategy strengthened the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 Please use metrics, anecdotes and case studies. </a:t>
            </a:r>
          </a:p>
          <a:p>
            <a:pPr marL="342900" lvl="0" indent="-342900">
              <a:buFont typeface="Wingdings" panose="05000000000000000000" pitchFamily="2" charset="2"/>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Judges will consider feedback from stakeholders. </a:t>
            </a: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3625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8115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3625</TotalTime>
  <Words>1476</Words>
  <Application>Microsoft Office PowerPoint</Application>
  <PresentationFormat>Widescreen</PresentationFormat>
  <Paragraphs>364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Vethini Sanmugam</dc:creator>
  <cp:lastModifiedBy>Joleen Quek</cp:lastModifiedBy>
  <cp:revision>17</cp:revision>
  <dcterms:created xsi:type="dcterms:W3CDTF">2024-01-04T03:43:18Z</dcterms:created>
  <dcterms:modified xsi:type="dcterms:W3CDTF">2026-03-06T08:39:05Z</dcterms:modified>
</cp:coreProperties>
</file>